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EF61C-6F73-47ED-9D92-8136162A2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E00187-674B-405E-A76E-D3F77C7E0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38EFEC-5ECB-4CD9-84A5-74D64894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3BF691-D73F-44A1-8614-6E109634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C4B342-FC8D-4C37-ADA7-8BBA35CD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4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8B39F-92CB-44E9-A348-88D7657E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21366FC-0B22-43A7-855B-6DF92328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A1F4E-27A8-4602-AC02-9B75D13E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AC790-6FF6-4FBA-8032-4A2796D4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D0190-BC1C-49EB-BF23-E33D9433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0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083DB9-DE18-4CD3-BEB6-7EE093DEC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23F7B6-42B2-4D62-9F18-D9FEE4995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EBA010-4A23-46B9-8507-544ADA74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E06D13-02FE-46D6-B9DE-057C298F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B021F0-05B1-436F-A7BF-894FF293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EEAA0-3A48-47F3-96C3-4AFDA311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625319-D7FD-4E99-977D-9DCE013F4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3774E-A8BA-4F54-B3E2-2FBEAC2C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239633-0F35-45CB-BEE8-F8F7055B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C7D50-4938-49FA-97F3-A3ECFDF6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3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6D7BF-E014-4E55-9947-5D818281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B31EED-0A78-43CF-8FCD-F322C0C31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9F8FDB-5DA7-46EB-B3D4-B7ABD493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E5134-9504-44BC-8880-BF82FC9D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CE3FFE-552D-4E2B-9ECF-F475FE2D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94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D9F5D-3C30-4084-861A-691B526F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15E2C-A437-476B-BDC4-23C95451D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F5DAEB-C0C0-4792-BDB6-09601550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47C650-93BF-45B5-A205-EB60982B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8CA19A-39E9-46F5-9C82-7BF3A1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4490A3-2ADA-4228-A56E-E8287142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3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90D58-D447-4162-83B1-1AA210A5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BD0D626-EE21-4DFF-A472-664114278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F121489-7BFD-48EE-B9CB-88FF2E7A0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4D16591-E5D3-40A6-8759-6CBFFB17C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463D77-BD61-4BDD-911A-ABD35B979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C6C3A8-4710-4DF5-A229-4966BB0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A8C23A-32A7-444D-8E76-F751410D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08FE9F-BD67-414F-84E3-E0E55B63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7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17250-01A0-4C45-9DE7-4D235320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47416C-B5BA-495D-90E2-79935148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DD5863-E7E1-4348-B6EA-50722712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39EE3E-7D88-4AFF-81DA-EB1C0809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77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EB1592-75A6-4BAE-AF32-E8EDBAD3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509124-9C13-4B87-93FF-BE0E8F1F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6FA14F-0AC9-4221-8549-491F9364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9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0282D-4212-40A3-99D7-6B2E9E53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FA8913-EFE3-426D-AEEC-9C1B9129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D5841E-F020-468C-950B-10575FEF4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54EE15-FC43-4594-96A3-EC3771B1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9A06EF-A8E6-4824-A5B9-BA29A55B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11D067-ED9F-4547-A0CD-CE55C415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8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5D1F5-ABBB-4EE0-8F33-A0F2911E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B795CA-5DAC-4059-9B1C-3CB2DE652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8986B8-3568-456A-BC6E-92AB2B8C0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8C7DB-8F34-4E21-BA2B-7F781F0C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943023-9B06-48E2-8004-921B75C9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53C0D7-55FF-44B5-9D26-3A6976B9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9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B16242-C72C-4B70-887E-ADE7F800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65C5B2-29A8-4A00-B832-2C01A6DFE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EA1E40-D7EF-4ACA-AD88-0460BECF8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2603-5DFD-483C-8545-A649C14EF64C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946062-42B7-426F-BACC-919B1422B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37D541-76CC-4F52-BDAE-7E0B89358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38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qdK2dkGRm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s.wikipedia.org/wiki/Su%C5%A1en%C3%A9_ovoce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cs.wikipedia.org/wiki/Konzervan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Baz%C3%A9n" TargetMode="External"/><Relationship Id="rId5" Type="http://schemas.openxmlformats.org/officeDocument/2006/relationships/hyperlink" Target="https://cs.wikipedia.org/wiki/Voda" TargetMode="External"/><Relationship Id="rId4" Type="http://schemas.openxmlformats.org/officeDocument/2006/relationships/hyperlink" Target="https://cs.wikipedia.org/wiki/Chl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629A9-2AA3-4FF1-919A-B3BA2CB5C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0913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Chemie 9      3. část</a:t>
            </a:r>
            <a:br>
              <a:rPr lang="cs-CZ" dirty="0"/>
            </a:br>
            <a:r>
              <a:rPr lang="cs-CZ" dirty="0"/>
              <a:t>A. Opakování soli</a:t>
            </a:r>
            <a:br>
              <a:rPr lang="cs-CZ" dirty="0"/>
            </a:br>
            <a:r>
              <a:rPr lang="cs-CZ" dirty="0"/>
              <a:t>B. </a:t>
            </a:r>
            <a:r>
              <a:rPr lang="cs-CZ" dirty="0" err="1">
                <a:solidFill>
                  <a:srgbClr val="00B0F0"/>
                </a:solidFill>
              </a:rPr>
              <a:t>Hydrogensoli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>C. Hydráty solí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5F1A0D-29F6-4F5B-A88F-0B5C6C02E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268" y="4907757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7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E026F-7E4B-4F50-8A7F-D2CAAFFB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Procvičení názvosloví </a:t>
            </a:r>
            <a:r>
              <a:rPr lang="cs-CZ" dirty="0" err="1"/>
              <a:t>hydrogensolí</a:t>
            </a:r>
            <a:r>
              <a:rPr lang="cs-CZ" dirty="0"/>
              <a:t> do sešitu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3FBBC11-9DC5-4D99-B7EE-769FA813E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377"/>
          <a:stretch/>
        </p:blipFill>
        <p:spPr>
          <a:xfrm>
            <a:off x="801892" y="1819375"/>
            <a:ext cx="10518656" cy="37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9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4994B-D476-45CD-8189-8A7650DC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982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Hydráty solí (nadpis)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FD4B81-25DB-446D-92F0-0A91F7C12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látky, které obsahují  molekuly vody (zapsat větu)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D05D11-C1B8-40CA-B4ED-CF56DC7FC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90" t="13576"/>
          <a:stretch/>
        </p:blipFill>
        <p:spPr>
          <a:xfrm>
            <a:off x="8371788" y="2260673"/>
            <a:ext cx="2982012" cy="4120370"/>
          </a:xfrm>
          <a:prstGeom prst="rect">
            <a:avLst/>
          </a:prstGeom>
          <a:solidFill>
            <a:srgbClr val="FF0000">
              <a:alpha val="81000"/>
            </a:srgbClr>
          </a:solidFill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26BB153-3F02-449C-AB79-03589D4CD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4" t="22666" r="5532" b="24724"/>
          <a:stretch/>
        </p:blipFill>
        <p:spPr>
          <a:xfrm>
            <a:off x="0" y="3339494"/>
            <a:ext cx="6163900" cy="28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70981-521F-4546-ADEF-43880227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pentahydrát</a:t>
            </a:r>
            <a:r>
              <a:rPr lang="cs-CZ" dirty="0"/>
              <a:t> síranu mědnatého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36FC1D-0371-4C5B-8D78-4249828DF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penta</a:t>
            </a:r>
            <a:r>
              <a:rPr lang="cs-CZ" dirty="0"/>
              <a:t> –5</a:t>
            </a:r>
          </a:p>
          <a:p>
            <a:r>
              <a:rPr lang="cs-CZ" dirty="0"/>
              <a:t>hydrát– voda H</a:t>
            </a:r>
            <a:r>
              <a:rPr lang="cs-CZ" baseline="-25000" dirty="0"/>
              <a:t>2</a:t>
            </a:r>
            <a:r>
              <a:rPr lang="cs-CZ" dirty="0"/>
              <a:t>O   </a:t>
            </a:r>
          </a:p>
          <a:p>
            <a:r>
              <a:rPr lang="cs-CZ" dirty="0" err="1"/>
              <a:t>pentahydrát</a:t>
            </a:r>
            <a:r>
              <a:rPr lang="cs-CZ" dirty="0"/>
              <a:t>              5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Síran </a:t>
            </a:r>
            <a:r>
              <a:rPr lang="cs-CZ" dirty="0"/>
              <a:t>  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měďnatý  </a:t>
            </a:r>
            <a:r>
              <a:rPr lang="cs-CZ" dirty="0"/>
              <a:t>                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Cu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baseline="30000" dirty="0">
                <a:solidFill>
                  <a:schemeClr val="accent4">
                    <a:lumMod val="75000"/>
                  </a:schemeClr>
                </a:solidFill>
              </a:rPr>
              <a:t>II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cs-CZ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cs-CZ" baseline="30000" dirty="0">
                <a:solidFill>
                  <a:schemeClr val="accent1">
                    <a:lumMod val="75000"/>
                  </a:schemeClr>
                </a:solidFill>
              </a:rPr>
              <a:t>-II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  <a:p>
            <a:r>
              <a:rPr lang="cs-CZ" dirty="0"/>
              <a:t>    </a:t>
            </a:r>
            <a:r>
              <a:rPr lang="cs-CZ" dirty="0" err="1"/>
              <a:t>Cu</a:t>
            </a:r>
            <a:r>
              <a:rPr lang="cs-CZ" dirty="0"/>
              <a:t> SO</a:t>
            </a:r>
            <a:r>
              <a:rPr lang="cs-CZ" baseline="-25000" dirty="0"/>
              <a:t>4</a:t>
            </a:r>
            <a:r>
              <a:rPr lang="cs-CZ" dirty="0"/>
              <a:t>  .  5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endParaRPr lang="cs-CZ" dirty="0"/>
          </a:p>
          <a:p>
            <a:r>
              <a:rPr lang="cs-CZ" dirty="0" err="1"/>
              <a:t>Cé</a:t>
            </a:r>
            <a:r>
              <a:rPr lang="cs-CZ" dirty="0"/>
              <a:t> ú es ó čtyři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plus </a:t>
            </a:r>
            <a:r>
              <a:rPr lang="cs-CZ" dirty="0"/>
              <a:t>pět molekul vody</a:t>
            </a:r>
          </a:p>
        </p:txBody>
      </p:sp>
    </p:spTree>
    <p:extLst>
      <p:ext uri="{BB962C8B-B14F-4D97-AF65-F5344CB8AC3E}">
        <p14:creationId xmlns:p14="http://schemas.microsoft.com/office/powerpoint/2010/main" val="191668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C46F-6EBE-40C0-AA8C-4D1FA2DA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 kameru… do sešitu: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0D0A68-C773-4594-9F7C-517BDACA0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dihydrát</a:t>
            </a:r>
            <a:r>
              <a:rPr lang="cs-CZ" dirty="0"/>
              <a:t> síranu vápenatého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479A43F-FE3A-4602-B882-013FBDC48B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113F7E9-A1F3-4517-8DC0-9404F6C3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dekahydrát</a:t>
            </a:r>
            <a:r>
              <a:rPr lang="cs-CZ" dirty="0"/>
              <a:t> uhličitanu sodného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E622F69-5591-4C76-9246-5F58930C4F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04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0E8E-EFE9-4F53-99DD-BEDCD94E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Fe</a:t>
            </a:r>
            <a:r>
              <a:rPr lang="cs-CZ" dirty="0"/>
              <a:t> SO</a:t>
            </a:r>
            <a:r>
              <a:rPr lang="cs-CZ" baseline="-25000" dirty="0"/>
              <a:t>4  </a:t>
            </a:r>
            <a:r>
              <a:rPr lang="cs-CZ" dirty="0"/>
              <a:t>. 7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02C33-A7C4-4154-B23B-361FAC2F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7-----</a:t>
            </a:r>
            <a:r>
              <a:rPr lang="cs-CZ" dirty="0" err="1"/>
              <a:t>hepta</a:t>
            </a:r>
            <a:endParaRPr lang="cs-CZ" dirty="0"/>
          </a:p>
          <a:p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H</a:t>
            </a:r>
            <a:r>
              <a:rPr lang="cs-CZ" sz="4400" baseline="-25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  ----hydrát</a:t>
            </a:r>
          </a:p>
          <a:p>
            <a:endParaRPr lang="cs-CZ" sz="44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cs-CZ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Heptahydrát</a:t>
            </a:r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…..</a:t>
            </a:r>
          </a:p>
          <a:p>
            <a:r>
              <a:rPr lang="cs-CZ" sz="4400" dirty="0" err="1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Fe</a:t>
            </a:r>
            <a:r>
              <a:rPr lang="cs-CZ" sz="4400" baseline="30000" dirty="0" err="1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II</a:t>
            </a:r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cs-CZ" sz="44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SO</a:t>
            </a:r>
            <a:r>
              <a:rPr lang="cs-CZ" sz="4400" baseline="-250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4</a:t>
            </a:r>
            <a:r>
              <a:rPr lang="cs-CZ" sz="4400" baseline="300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-II</a:t>
            </a:r>
            <a:r>
              <a:rPr lang="cs-CZ" sz="4400" baseline="-250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   síran </a:t>
            </a:r>
            <a:r>
              <a:rPr lang="cs-CZ" sz="4400" baseline="-25000" dirty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železnatý</a:t>
            </a:r>
          </a:p>
          <a:p>
            <a:endParaRPr lang="cs-CZ" sz="4400" baseline="-25000" dirty="0">
              <a:solidFill>
                <a:srgbClr val="00B050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cs-CZ" sz="4400" baseline="-25000" dirty="0" err="1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Heptahydrát</a:t>
            </a:r>
            <a:r>
              <a:rPr lang="cs-CZ" sz="4400" baseline="-250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 síranu měďnatého (2. pád)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2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337AD-C091-411F-9151-FC90C9DE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 kameru… do sešitu…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184BFF-EA43-4F2B-B8B5-73D722E59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Fe</a:t>
            </a:r>
            <a:r>
              <a:rPr lang="cs-CZ" dirty="0"/>
              <a:t> SO</a:t>
            </a:r>
            <a:r>
              <a:rPr lang="cs-CZ" baseline="-25000" dirty="0"/>
              <a:t>4  . </a:t>
            </a:r>
            <a:r>
              <a:rPr lang="cs-CZ" dirty="0"/>
              <a:t>3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250D773-06CD-4A01-A0CC-F30B4B74D2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D79AD-50B6-4B54-8CCA-B72B50A3F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Na NO</a:t>
            </a:r>
            <a:r>
              <a:rPr lang="cs-CZ" baseline="-25000" dirty="0"/>
              <a:t>3</a:t>
            </a:r>
            <a:r>
              <a:rPr lang="cs-CZ" dirty="0"/>
              <a:t> . 6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CCC2BD-9208-4CC7-A92C-4322340299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19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BBB4A-6A3A-4B7B-9C1D-E02AB3AD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059"/>
            <a:ext cx="10515600" cy="1325563"/>
          </a:xfrm>
        </p:spPr>
        <p:txBody>
          <a:bodyPr/>
          <a:lstStyle/>
          <a:p>
            <a:r>
              <a:rPr lang="cs-CZ" dirty="0"/>
              <a:t>DÚ z online hodiny(2. část)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2B5A61-E1AA-4442-AA1F-02882D85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04" y="1150706"/>
            <a:ext cx="10515600" cy="55172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/>
              <a:t>Název: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/>
              <a:t>Na</a:t>
            </a:r>
            <a:r>
              <a:rPr lang="cs-CZ" sz="2600" baseline="-25000" dirty="0"/>
              <a:t>2</a:t>
            </a:r>
            <a:r>
              <a:rPr lang="cs-CZ" sz="2600" dirty="0"/>
              <a:t>CO</a:t>
            </a:r>
            <a:r>
              <a:rPr lang="cs-CZ" sz="2600" baseline="-25000" dirty="0"/>
              <a:t>3</a:t>
            </a:r>
            <a:r>
              <a:rPr lang="cs-CZ" sz="2600" dirty="0"/>
              <a:t> . H</a:t>
            </a:r>
            <a:r>
              <a:rPr lang="cs-CZ" sz="2600" baseline="-25000" dirty="0"/>
              <a:t>2</a:t>
            </a:r>
            <a:r>
              <a:rPr lang="cs-CZ" sz="2600" dirty="0"/>
              <a:t>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600" dirty="0"/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cs-CZ" sz="2400" dirty="0"/>
              <a:t>Vzorec:</a:t>
            </a: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 err="1"/>
              <a:t>oktahydrát</a:t>
            </a:r>
            <a:r>
              <a:rPr lang="cs-CZ" sz="2400" dirty="0"/>
              <a:t> síranu barnatého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600" dirty="0"/>
              <a:t>název: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/>
              <a:t>Mg(HCO</a:t>
            </a:r>
            <a:r>
              <a:rPr lang="cs-CZ" sz="2600" baseline="-25000" dirty="0"/>
              <a:t>3</a:t>
            </a:r>
            <a:r>
              <a:rPr lang="cs-CZ" sz="2600" dirty="0"/>
              <a:t>)</a:t>
            </a:r>
            <a:r>
              <a:rPr lang="cs-CZ" sz="2600" baseline="-25000" dirty="0"/>
              <a:t>2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cs-CZ" sz="2600" dirty="0"/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2600" dirty="0"/>
              <a:t>vzorec: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dirty="0" err="1"/>
              <a:t>Hydrogenfosforečnan</a:t>
            </a:r>
            <a:r>
              <a:rPr lang="cs-CZ" sz="2600" dirty="0"/>
              <a:t> zinečnatý</a:t>
            </a:r>
            <a:endParaRPr lang="cs-CZ" sz="2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solidFill>
                  <a:srgbClr val="FF0000"/>
                </a:solidFill>
              </a:rPr>
              <a:t>Video názvosloví  </a:t>
            </a:r>
            <a:r>
              <a:rPr lang="cs-CZ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https://www.youtube.com/watch?v=cqdK2dkGRmI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hydrogensoli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6:55min, od 6:56 min hydráty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697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4771A-5569-4A87-B6E1-B5BE0CC8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A. Opakujeme názvosloví solí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14BDD1-4EDC-439A-B723-008EE0FD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Zn</a:t>
            </a:r>
            <a:r>
              <a:rPr lang="cs-CZ" dirty="0"/>
              <a:t> (NO</a:t>
            </a:r>
            <a:r>
              <a:rPr lang="cs-CZ" baseline="-25000" dirty="0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</a:p>
          <a:p>
            <a:endParaRPr lang="cs-CZ" baseline="-25000" dirty="0"/>
          </a:p>
          <a:p>
            <a:r>
              <a:rPr lang="cs-CZ" dirty="0"/>
              <a:t>Na </a:t>
            </a:r>
            <a:r>
              <a:rPr lang="cs-CZ" dirty="0" err="1"/>
              <a:t>ClO</a:t>
            </a:r>
            <a:endParaRPr lang="cs-CZ" dirty="0"/>
          </a:p>
          <a:p>
            <a:endParaRPr lang="cs-CZ" dirty="0"/>
          </a:p>
          <a:p>
            <a:r>
              <a:rPr lang="cs-CZ" dirty="0"/>
              <a:t>Ti SO</a:t>
            </a:r>
            <a:r>
              <a:rPr lang="cs-CZ" baseline="-25000" dirty="0"/>
              <a:t>4</a:t>
            </a:r>
            <a:endParaRPr lang="cs-CZ" dirty="0"/>
          </a:p>
          <a:p>
            <a:endParaRPr lang="cs-CZ" dirty="0"/>
          </a:p>
          <a:p>
            <a:r>
              <a:rPr lang="cs-CZ" dirty="0"/>
              <a:t>K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98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1AD92-AB4B-4D7F-B9CB-F745403A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solí – kde se setkáte??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286625-3559-470D-9ED2-CB663AD7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/>
              <a:t>Bezvodý síran měďnatý</a:t>
            </a:r>
          </a:p>
          <a:p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moření osiva,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p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oměďovacích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lázní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7286FD-F49F-42EA-9823-049255BA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20" y="3017874"/>
            <a:ext cx="3457844" cy="33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70827-E41A-41C8-8FA1-44C87D1D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Uhličitan sodný			Siřičitan sodný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A2A36C-B743-4B96-ACB8-7255454D92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soda 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praní- změkčuje vodu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D8F683-02C2-4710-8904-435B9E8CCF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Konzerv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konzervant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chránící 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Sušené ovo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sušené ovoce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 ztrátě barvy,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kke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snižování hladiny 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hl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chloru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Vo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vodě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Bazé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bazénech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8B44CA-AD54-4237-A177-F8FB094E3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63" y="3104245"/>
            <a:ext cx="5526137" cy="19485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E14580-4E69-4100-9AE0-A24D93FA4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0165" y="3919395"/>
            <a:ext cx="3918044" cy="29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4D9A7-24C2-4A5D-B5DD-F59DB68D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Dusičnan sodný		    Fosforečnan vápenatý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C8C015-75CC-4EE7-B46A-0E3FBAC81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dirty="0">
                <a:solidFill>
                  <a:srgbClr val="C55A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chilský ledek- hnojivo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0283C4-DB9B-4BAB-B02D-30A4A08537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hnojivo</a:t>
            </a:r>
          </a:p>
          <a:p>
            <a:r>
              <a:rPr lang="cs-CZ" dirty="0"/>
              <a:t>proti spékání E341, kypřidlo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F36A3D-EA63-4FB0-98A2-44D7095D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3" y="2206833"/>
            <a:ext cx="3678278" cy="14979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C762FD-5823-4D0F-9014-85545CB9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590" y="4001294"/>
            <a:ext cx="3589084" cy="269181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F9E05B-C463-41E7-9553-53F587082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412" y="2794786"/>
            <a:ext cx="3385794" cy="33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F30B6-105D-40FB-96DD-90E653F3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Chlornan sodný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B65B20-6B96-46B8-8374-04812298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Chlorové bělidlo, dezinfekce vody</a:t>
            </a:r>
          </a:p>
          <a:p>
            <a:r>
              <a:rPr lang="cs-CZ" dirty="0"/>
              <a:t>SAVO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A946EC-715B-495D-8810-4FD853C7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99" y="2324100"/>
            <a:ext cx="4527664" cy="48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1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D80-6B6C-4DFF-A2E0-384AC6E5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– doplň tabulku (1. část)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DD1C147-9BBF-43A9-8771-07DC320C8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64440"/>
              </p:ext>
            </p:extLst>
          </p:nvPr>
        </p:nvGraphicFramePr>
        <p:xfrm>
          <a:off x="838199" y="1825624"/>
          <a:ext cx="10596514" cy="387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257">
                  <a:extLst>
                    <a:ext uri="{9D8B030D-6E8A-4147-A177-3AD203B41FA5}">
                      <a16:colId xmlns:a16="http://schemas.microsoft.com/office/drawing/2014/main" val="1662837388"/>
                    </a:ext>
                  </a:extLst>
                </a:gridCol>
                <a:gridCol w="5298257">
                  <a:extLst>
                    <a:ext uri="{9D8B030D-6E8A-4147-A177-3AD203B41FA5}">
                      <a16:colId xmlns:a16="http://schemas.microsoft.com/office/drawing/2014/main" val="427469816"/>
                    </a:ext>
                  </a:extLst>
                </a:gridCol>
              </a:tblGrid>
              <a:tr h="553942">
                <a:tc>
                  <a:txBody>
                    <a:bodyPr/>
                    <a:lstStyle/>
                    <a:p>
                      <a:r>
                        <a:rPr lang="cs-CZ" sz="2400" dirty="0"/>
                        <a:t>sůl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použití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49506"/>
                  </a:ext>
                </a:extLst>
              </a:tr>
              <a:tr h="553942">
                <a:tc>
                  <a:txBody>
                    <a:bodyPr/>
                    <a:lstStyle/>
                    <a:p>
                      <a:r>
                        <a:rPr lang="cs-CZ" dirty="0"/>
                        <a:t>Bezvodý síran sodný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547002"/>
                  </a:ext>
                </a:extLst>
              </a:tr>
              <a:tr h="55394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Konzervant</a:t>
                      </a:r>
                      <a:r>
                        <a:rPr lang="cs-CZ" dirty="0"/>
                        <a:t> pro sušené ovoce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327353"/>
                  </a:ext>
                </a:extLst>
              </a:tr>
              <a:tr h="553942">
                <a:tc>
                  <a:txBody>
                    <a:bodyPr/>
                    <a:lstStyle/>
                    <a:p>
                      <a:r>
                        <a:rPr lang="cs-CZ" dirty="0"/>
                        <a:t>Uhličitan sodný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5727"/>
                  </a:ext>
                </a:extLst>
              </a:tr>
              <a:tr h="55394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Chilský ledek, hnojivo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59312"/>
                  </a:ext>
                </a:extLst>
              </a:tr>
              <a:tr h="553942">
                <a:tc>
                  <a:txBody>
                    <a:bodyPr/>
                    <a:lstStyle/>
                    <a:p>
                      <a:r>
                        <a:rPr lang="cs-CZ" dirty="0"/>
                        <a:t>Fosforečnan vápenatý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332710"/>
                  </a:ext>
                </a:extLst>
              </a:tr>
              <a:tr h="55394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Dezinfekce vody, bělidlo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4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78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7BD22-11DA-46F6-8A5C-DA2F2477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HYDROGENSOLI (nadpis)+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zápis do sešitu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357E90-0539-428C-877B-044B8F30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LÁTKY, KTERÉ OBSAHUJÍ U ANIONTU KYSELINY JEDEN NEBO DVA ATOMY VODÍKU</a:t>
            </a:r>
          </a:p>
          <a:p>
            <a:r>
              <a:rPr lang="cs-CZ" dirty="0"/>
              <a:t>HYDROGENIUM – VODÍK    H</a:t>
            </a:r>
          </a:p>
          <a:p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 SO</a:t>
            </a:r>
            <a:r>
              <a:rPr lang="cs-CZ" baseline="-25000" dirty="0"/>
              <a:t>4     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baseline="30000" dirty="0"/>
              <a:t>-II</a:t>
            </a:r>
            <a:r>
              <a:rPr lang="cs-CZ" dirty="0"/>
              <a:t>    SÍRAN        H  HSO</a:t>
            </a:r>
            <a:r>
              <a:rPr lang="cs-CZ" baseline="-25000" dirty="0"/>
              <a:t>4</a:t>
            </a:r>
            <a:r>
              <a:rPr lang="cs-CZ" baseline="30000" dirty="0"/>
              <a:t>-I</a:t>
            </a:r>
            <a:r>
              <a:rPr lang="cs-CZ" dirty="0"/>
              <a:t>     HYDROGENSÍRAN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H NO</a:t>
            </a:r>
            <a:r>
              <a:rPr lang="cs-CZ" baseline="-25000" dirty="0"/>
              <a:t>3</a:t>
            </a:r>
            <a:r>
              <a:rPr lang="cs-CZ" dirty="0"/>
              <a:t>     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baseline="-25000" dirty="0"/>
              <a:t>       </a:t>
            </a:r>
            <a:r>
              <a:rPr lang="cs-CZ" dirty="0"/>
              <a:t>DUSIČNAN  NELZE PONECHAT VODÍK, MÁ JEN JEDEN</a:t>
            </a:r>
          </a:p>
          <a:p>
            <a:endParaRPr lang="cs-CZ" dirty="0"/>
          </a:p>
          <a:p>
            <a:r>
              <a:rPr lang="cs-CZ" dirty="0"/>
              <a:t>Pokračování na čtvrtce….(papíře) přes kameru…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37EF8F9-2776-4364-8422-D5037F6E5DEB}"/>
              </a:ext>
            </a:extLst>
          </p:cNvPr>
          <p:cNvCxnSpPr/>
          <p:nvPr/>
        </p:nvCxnSpPr>
        <p:spPr>
          <a:xfrm>
            <a:off x="1527142" y="3643075"/>
            <a:ext cx="0" cy="71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124EB79-8D1B-43B3-B8AA-10436D634E20}"/>
              </a:ext>
            </a:extLst>
          </p:cNvPr>
          <p:cNvCxnSpPr/>
          <p:nvPr/>
        </p:nvCxnSpPr>
        <p:spPr>
          <a:xfrm>
            <a:off x="5231876" y="3718490"/>
            <a:ext cx="0" cy="641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67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DECC8-84B5-4D71-83A7-AE39AFD4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názvosloví </a:t>
            </a:r>
            <a:r>
              <a:rPr lang="cs-CZ" dirty="0" err="1"/>
              <a:t>hydrogensolí</a:t>
            </a:r>
            <a:r>
              <a:rPr lang="cs-CZ" dirty="0"/>
              <a:t> (zápis do sešitu)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8BA67AD-A465-4D55-A1B5-0B6F47145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55" t="6789" r="33021" b="42733"/>
          <a:stretch/>
        </p:blipFill>
        <p:spPr>
          <a:xfrm>
            <a:off x="2394408" y="1593129"/>
            <a:ext cx="6711885" cy="49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35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354</Words>
  <Application>Microsoft Office PowerPoint</Application>
  <PresentationFormat>Širokoúhlá obrazovka</PresentationFormat>
  <Paragraphs>80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Chemie 9      3. část A. Opakování soli B. Hydrogensoli C. Hydráty solí</vt:lpstr>
      <vt:lpstr>A. Opakujeme názvosloví solí</vt:lpstr>
      <vt:lpstr>Využití solí – kde se setkáte??</vt:lpstr>
      <vt:lpstr>Uhličitan sodný   Siřičitan sodný</vt:lpstr>
      <vt:lpstr>Dusičnan sodný      Fosforečnan vápenatý</vt:lpstr>
      <vt:lpstr>Chlornan sodný</vt:lpstr>
      <vt:lpstr>DÚ – doplň tabulku (1. část)</vt:lpstr>
      <vt:lpstr>HYDROGENSOLI (nadpis)+ zápis do sešitu</vt:lpstr>
      <vt:lpstr>Další názvosloví hydrogensolí (zápis do sešitu)</vt:lpstr>
      <vt:lpstr>Procvičení názvosloví hydrogensolí do sešitu</vt:lpstr>
      <vt:lpstr>Hydráty solí (nadpis)</vt:lpstr>
      <vt:lpstr>pentahydrát síranu mědnatého</vt:lpstr>
      <vt:lpstr>Přes kameru… do sešitu:</vt:lpstr>
      <vt:lpstr>Fe SO4  . 7 H2O</vt:lpstr>
      <vt:lpstr>Přes kameru… do sešitu…</vt:lpstr>
      <vt:lpstr>DÚ z online hodiny(2. část)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soli Hydrogensoli Hydráty solí</dc:title>
  <dc:creator>Dagmar Hegrová</dc:creator>
  <cp:lastModifiedBy>Kateřina Koláčná</cp:lastModifiedBy>
  <cp:revision>15</cp:revision>
  <dcterms:created xsi:type="dcterms:W3CDTF">2020-11-02T16:17:43Z</dcterms:created>
  <dcterms:modified xsi:type="dcterms:W3CDTF">2020-11-03T15:37:55Z</dcterms:modified>
</cp:coreProperties>
</file>